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65" r:id="rId3"/>
    <p:sldId id="256" r:id="rId4"/>
    <p:sldId id="275" r:id="rId5"/>
    <p:sldId id="274" r:id="rId6"/>
    <p:sldId id="271" r:id="rId7"/>
    <p:sldId id="267" r:id="rId8"/>
    <p:sldId id="272" r:id="rId9"/>
    <p:sldId id="273" r:id="rId10"/>
    <p:sldId id="266" r:id="rId11"/>
    <p:sldId id="257" r:id="rId12"/>
    <p:sldId id="259" r:id="rId13"/>
    <p:sldId id="268" r:id="rId14"/>
    <p:sldId id="261" r:id="rId15"/>
    <p:sldId id="260" r:id="rId16"/>
    <p:sldId id="258" r:id="rId17"/>
    <p:sldId id="262" r:id="rId18"/>
    <p:sldId id="269" r:id="rId19"/>
    <p:sldId id="26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14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69EBFB-674D-428F-AE4C-094908FBB5D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FE1D91F-1953-4835-9F5B-7B4FCC7054E8}">
      <dgm:prSet/>
      <dgm:spPr/>
      <dgm:t>
        <a:bodyPr/>
        <a:lstStyle/>
        <a:p>
          <a:pPr rtl="0"/>
          <a:r>
            <a:rPr lang="ru-RU" b="1" i="1" baseline="0" dirty="0" smtClean="0"/>
            <a:t>Спасибо  за внимание!</a:t>
          </a:r>
          <a:endParaRPr lang="ru-RU" b="1" i="1" baseline="0" dirty="0"/>
        </a:p>
      </dgm:t>
    </dgm:pt>
    <dgm:pt modelId="{EF9BB18E-722C-4D9F-BA03-4EE11B3CA9B0}" type="parTrans" cxnId="{C9403254-E8F9-4EA2-8627-C34E0EAC1DA9}">
      <dgm:prSet/>
      <dgm:spPr/>
      <dgm:t>
        <a:bodyPr/>
        <a:lstStyle/>
        <a:p>
          <a:endParaRPr lang="ru-RU"/>
        </a:p>
      </dgm:t>
    </dgm:pt>
    <dgm:pt modelId="{C56B22A1-1532-447D-A1CC-C941738B96AD}" type="sibTrans" cxnId="{C9403254-E8F9-4EA2-8627-C34E0EAC1DA9}">
      <dgm:prSet/>
      <dgm:spPr/>
      <dgm:t>
        <a:bodyPr/>
        <a:lstStyle/>
        <a:p>
          <a:endParaRPr lang="ru-RU"/>
        </a:p>
      </dgm:t>
    </dgm:pt>
    <dgm:pt modelId="{016255A1-3001-4D6F-9E41-442E7308DB4E}" type="pres">
      <dgm:prSet presAssocID="{5069EBFB-674D-428F-AE4C-094908FBB5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FA790E-4141-4D4E-B846-EA7340DFBAE3}" type="pres">
      <dgm:prSet presAssocID="{2FE1D91F-1953-4835-9F5B-7B4FCC7054E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E8AE65-A77C-4E80-9B8A-87FA55969431}" type="presOf" srcId="{2FE1D91F-1953-4835-9F5B-7B4FCC7054E8}" destId="{BDFA790E-4141-4D4E-B846-EA7340DFBAE3}" srcOrd="0" destOrd="0" presId="urn:microsoft.com/office/officeart/2005/8/layout/vList2"/>
    <dgm:cxn modelId="{C9403254-E8F9-4EA2-8627-C34E0EAC1DA9}" srcId="{5069EBFB-674D-428F-AE4C-094908FBB5DF}" destId="{2FE1D91F-1953-4835-9F5B-7B4FCC7054E8}" srcOrd="0" destOrd="0" parTransId="{EF9BB18E-722C-4D9F-BA03-4EE11B3CA9B0}" sibTransId="{C56B22A1-1532-447D-A1CC-C941738B96AD}"/>
    <dgm:cxn modelId="{EF4CD293-B4E7-4A83-BF84-DD3F42F18B1A}" type="presOf" srcId="{5069EBFB-674D-428F-AE4C-094908FBB5DF}" destId="{016255A1-3001-4D6F-9E41-442E7308DB4E}" srcOrd="0" destOrd="0" presId="urn:microsoft.com/office/officeart/2005/8/layout/vList2"/>
    <dgm:cxn modelId="{1681DDA6-206C-42A2-8831-06B9BFE5917F}" type="presParOf" srcId="{016255A1-3001-4D6F-9E41-442E7308DB4E}" destId="{BDFA790E-4141-4D4E-B846-EA7340DFBAE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A790E-4141-4D4E-B846-EA7340DFBAE3}">
      <dsp:nvSpPr>
        <dsp:cNvPr id="0" name=""/>
        <dsp:cNvSpPr/>
      </dsp:nvSpPr>
      <dsp:spPr>
        <a:xfrm>
          <a:off x="0" y="788386"/>
          <a:ext cx="7467600" cy="2585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i="1" kern="1200" baseline="0" dirty="0" smtClean="0"/>
            <a:t>Спасибо  за внимание!</a:t>
          </a:r>
          <a:endParaRPr lang="ru-RU" sz="6500" b="1" i="1" kern="1200" baseline="0" dirty="0"/>
        </a:p>
      </dsp:txBody>
      <dsp:txXfrm>
        <a:off x="126223" y="914609"/>
        <a:ext cx="7215154" cy="2333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484784"/>
            <a:ext cx="6172200" cy="2520280"/>
          </a:xfrm>
          <a:prstGeom prst="quadArrow">
            <a:avLst>
              <a:gd name="adj1" fmla="val 33494"/>
              <a:gd name="adj2" fmla="val 22500"/>
              <a:gd name="adj3" fmla="val 22500"/>
            </a:avLst>
          </a:prstGeom>
        </p:spPr>
        <p:txBody>
          <a:bodyPr>
            <a:normAutofit fontScale="90000"/>
          </a:bodyPr>
          <a:lstStyle/>
          <a:p>
            <a:pPr algn="ctr"/>
            <a:r>
              <a:rPr lang="ru-RU" i="1" spc="300" dirty="0" smtClean="0">
                <a:solidFill>
                  <a:schemeClr val="accent3">
                    <a:lumMod val="75000"/>
                  </a:schemeClr>
                </a:solidFill>
              </a:rPr>
              <a:t>МОУ «</a:t>
            </a:r>
            <a:r>
              <a:rPr lang="ru-RU" i="1" spc="300" dirty="0" err="1" smtClean="0">
                <a:solidFill>
                  <a:schemeClr val="accent3">
                    <a:lumMod val="75000"/>
                  </a:schemeClr>
                </a:solidFill>
              </a:rPr>
              <a:t>Бийкинская</a:t>
            </a:r>
            <a:r>
              <a:rPr lang="ru-RU" i="1" spc="300" dirty="0" smtClean="0">
                <a:solidFill>
                  <a:schemeClr val="accent3">
                    <a:lumMod val="75000"/>
                  </a:schemeClr>
                </a:solidFill>
              </a:rPr>
              <a:t> СОШ»</a:t>
            </a:r>
            <a:endParaRPr lang="ru-RU" i="1" spc="3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Педагог-психолог Елисеев Валерий Николаевич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b="1" i="1" dirty="0" smtClean="0"/>
              <a:t>игры </a:t>
            </a:r>
            <a:br>
              <a:rPr lang="ru-RU" b="1" i="1" dirty="0" smtClean="0"/>
            </a:br>
            <a:r>
              <a:rPr lang="ru-RU" b="1" i="1" dirty="0" smtClean="0"/>
              <a:t>применяемые на уроках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075240" cy="5184576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/>
              <a:t>Игра «Чудесное превращение слов»</a:t>
            </a:r>
          </a:p>
          <a:p>
            <a:r>
              <a:rPr lang="ru-RU" b="1" i="1" dirty="0" smtClean="0"/>
              <a:t>Игра «Два колодца»</a:t>
            </a:r>
          </a:p>
          <a:p>
            <a:r>
              <a:rPr lang="ru-RU" b="1" i="1" dirty="0" smtClean="0"/>
              <a:t>Игра «Два колодца»</a:t>
            </a:r>
          </a:p>
          <a:p>
            <a:r>
              <a:rPr lang="ru-RU" b="1" i="1" dirty="0" smtClean="0"/>
              <a:t>Игра «Спрятавшееся слово»</a:t>
            </a:r>
          </a:p>
          <a:p>
            <a:r>
              <a:rPr lang="ru-RU" b="1" i="1" dirty="0" smtClean="0"/>
              <a:t>Игра  «Впиши слова в пирамидку»</a:t>
            </a:r>
          </a:p>
          <a:p>
            <a:r>
              <a:rPr lang="ru-RU" b="1" i="1" dirty="0" smtClean="0"/>
              <a:t>Игра  «Перекрестки» ( отгадай загадки )</a:t>
            </a:r>
          </a:p>
          <a:p>
            <a:r>
              <a:rPr lang="ru-RU" b="1" i="1" dirty="0" smtClean="0"/>
              <a:t>Игра   «Восстанови путь </a:t>
            </a:r>
            <a:r>
              <a:rPr lang="ru-RU" b="1" i="1" dirty="0" err="1" smtClean="0"/>
              <a:t>Карлсона</a:t>
            </a:r>
            <a:r>
              <a:rPr lang="ru-RU" b="1" i="1" dirty="0" smtClean="0"/>
              <a:t>»</a:t>
            </a:r>
          </a:p>
          <a:p>
            <a:r>
              <a:rPr lang="ru-RU" b="1" i="1" dirty="0" smtClean="0"/>
              <a:t>Игра «Диспетчер и контролёры»</a:t>
            </a:r>
          </a:p>
          <a:p>
            <a:r>
              <a:rPr lang="ru-RU" b="1" i="1" dirty="0" smtClean="0"/>
              <a:t>Игра «Волшебная яблоня»</a:t>
            </a:r>
          </a:p>
          <a:p>
            <a:r>
              <a:rPr lang="ru-RU" b="1" i="1" dirty="0" smtClean="0"/>
              <a:t>Игра «Помоги домашним (диким) животным»</a:t>
            </a:r>
          </a:p>
          <a:p>
            <a:r>
              <a:rPr lang="ru-RU" b="1" i="1" dirty="0" smtClean="0"/>
              <a:t>Игра «Загадки Мудрого портфеля»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 fontScale="90000"/>
          </a:bodyPr>
          <a:lstStyle/>
          <a:p>
            <a:pPr algn="ctr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i="1" dirty="0" smtClean="0">
                <a:solidFill>
                  <a:srgbClr val="002060"/>
                </a:solidFill>
              </a:rPr>
              <a:t>Игра “Убежали гласные</a:t>
            </a:r>
            <a:r>
              <a:rPr lang="ru-RU" sz="1800" dirty="0" smtClean="0">
                <a:solidFill>
                  <a:srgbClr val="002060"/>
                </a:solidFill>
              </a:rPr>
              <a:t>”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chemeClr val="tx1"/>
                </a:solidFill>
              </a:rPr>
              <a:t>Словарные слова записаны на доске. Пропущены гласные в слабой позиции. Ученики ставят ударение, возвращают гласные на место, подчёркивают “опасные</a:t>
            </a:r>
            <a:r>
              <a:rPr lang="ru-RU" dirty="0" smtClean="0">
                <a:solidFill>
                  <a:schemeClr val="tx1"/>
                </a:solidFill>
              </a:rPr>
              <a:t>”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к\Desktop\d3cf714a1f7c057f1c862bf47e564ab3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5400600" cy="2592288"/>
          </a:xfrm>
          <a:prstGeom prst="rect">
            <a:avLst/>
          </a:prstGeom>
          <a:noFill/>
        </p:spPr>
      </p:pic>
      <p:pic>
        <p:nvPicPr>
          <p:cNvPr id="1027" name="Picture 3" descr="C:\Users\пк\Desktop\321a7ce0ac0ba036158354610af329c1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221088"/>
            <a:ext cx="5400600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Больше, меньше или равно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к\Desktop\e766ae77823536e95d7403c3e74e6307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38" y="1628800"/>
            <a:ext cx="7533654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BatangChe" pitchFamily="49" charset="-127"/>
                <a:ea typeface="BatangChe" pitchFamily="49" charset="-127"/>
              </a:rPr>
              <a:t>Коллекция игр, постоянно совершенствуется благодаря обратной связи с родителями и специалистами, работающими с детьми с ОВЗ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«Сражение»</a:t>
            </a:r>
          </a:p>
          <a:p>
            <a:r>
              <a:rPr lang="ru-RU" dirty="0" smtClean="0"/>
              <a:t>«Злые и добрые кошки»</a:t>
            </a:r>
          </a:p>
          <a:p>
            <a:r>
              <a:rPr lang="ru-RU" dirty="0" smtClean="0"/>
              <a:t>Круг жестов</a:t>
            </a:r>
          </a:p>
          <a:p>
            <a:r>
              <a:rPr lang="ru-RU" dirty="0" smtClean="0"/>
              <a:t>Шарик имен</a:t>
            </a:r>
          </a:p>
          <a:p>
            <a:r>
              <a:rPr lang="ru-RU" dirty="0" smtClean="0"/>
              <a:t>Апельсин отправляется в путешествие</a:t>
            </a:r>
          </a:p>
          <a:p>
            <a:r>
              <a:rPr lang="ru-RU" dirty="0" smtClean="0"/>
              <a:t>Играем в почту</a:t>
            </a:r>
          </a:p>
          <a:p>
            <a:r>
              <a:rPr lang="ru-RU" dirty="0" smtClean="0"/>
              <a:t>Истории со словами-стимулами</a:t>
            </a:r>
          </a:p>
          <a:p>
            <a:r>
              <a:rPr lang="ru-RU" dirty="0" smtClean="0"/>
              <a:t>Удержать равновесие</a:t>
            </a:r>
          </a:p>
          <a:p>
            <a:r>
              <a:rPr lang="ru-RU" dirty="0" smtClean="0"/>
              <a:t>Пройти по веревочке</a:t>
            </a:r>
          </a:p>
          <a:p>
            <a:r>
              <a:rPr lang="ru-RU" dirty="0" smtClean="0"/>
              <a:t>Угадать изменения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познавательные, воспитательные, развивающие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пк\Desktop\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600400" cy="4752528"/>
          </a:xfrm>
          <a:prstGeom prst="rect">
            <a:avLst/>
          </a:prstGeom>
          <a:noFill/>
        </p:spPr>
      </p:pic>
      <p:pic>
        <p:nvPicPr>
          <p:cNvPr id="5123" name="Picture 3" descr="C:\Users\пк\Desktop\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628800"/>
            <a:ext cx="3816424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DCIM\137___11\IMG_08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7776864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64907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DCIM\137___11\IMG_08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7704856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2.jpg"/>
          <p:cNvPicPr>
            <a:picLocks noChangeAspect="1" noChangeArrowheads="1"/>
          </p:cNvPicPr>
          <p:nvPr/>
        </p:nvPicPr>
        <p:blipFill>
          <a:blip r:embed="rId2" cstate="print"/>
          <a:srcRect l="7560" t="18479" r="1091" b="4561"/>
          <a:stretch>
            <a:fillRect/>
          </a:stretch>
        </p:blipFill>
        <p:spPr bwMode="auto">
          <a:xfrm>
            <a:off x="-180528" y="0"/>
            <a:ext cx="10441160" cy="6597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57200" y="274638"/>
          <a:ext cx="7467600" cy="4162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54162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BatangChe" pitchFamily="49" charset="-127"/>
                <a:ea typeface="BatangChe" pitchFamily="49" charset="-127"/>
              </a:rPr>
              <a:t>ТЕХНОЛОГИИ, ПРИМЕНЯЕМЫЕ ПРИ РАБОТЕ С ДЕТЬМИ С ОВЗ</a:t>
            </a:r>
            <a:endParaRPr lang="ru-RU" sz="2800" i="1" dirty="0">
              <a:solidFill>
                <a:srgbClr val="C00000"/>
              </a:solidFill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8840"/>
            <a:ext cx="7467600" cy="4485112"/>
          </a:xfrm>
        </p:spPr>
        <p:txBody>
          <a:bodyPr/>
          <a:lstStyle/>
          <a:p>
            <a:pPr lvl="0"/>
            <a:r>
              <a:rPr lang="ru-RU" b="1" i="1" dirty="0" smtClean="0">
                <a:latin typeface="Batang" pitchFamily="18" charset="-127"/>
                <a:ea typeface="Batang" pitchFamily="18" charset="-127"/>
              </a:rPr>
              <a:t>Технология </a:t>
            </a:r>
            <a:r>
              <a:rPr lang="ru-RU" b="1" i="1" dirty="0" err="1" smtClean="0">
                <a:latin typeface="Batang" pitchFamily="18" charset="-127"/>
                <a:ea typeface="Batang" pitchFamily="18" charset="-127"/>
              </a:rPr>
              <a:t>разноуровневого</a:t>
            </a:r>
            <a:r>
              <a:rPr lang="ru-RU" b="1" i="1" dirty="0" smtClean="0">
                <a:latin typeface="Batang" pitchFamily="18" charset="-127"/>
                <a:ea typeface="Batang" pitchFamily="18" charset="-127"/>
              </a:rPr>
              <a:t> обучения</a:t>
            </a:r>
          </a:p>
          <a:p>
            <a:pPr lvl="0"/>
            <a:r>
              <a:rPr lang="ru-RU" b="1" i="1" dirty="0" smtClean="0">
                <a:latin typeface="Batang" pitchFamily="18" charset="-127"/>
                <a:ea typeface="Batang" pitchFamily="18" charset="-127"/>
              </a:rPr>
              <a:t>Коррекционно-развивающие технологии</a:t>
            </a:r>
          </a:p>
          <a:p>
            <a:pPr lvl="0"/>
            <a:r>
              <a:rPr lang="ru-RU" b="1" i="1" dirty="0" smtClean="0">
                <a:latin typeface="Batang" pitchFamily="18" charset="-127"/>
                <a:ea typeface="Batang" pitchFamily="18" charset="-127"/>
              </a:rPr>
              <a:t>Технология проблемного обучения</a:t>
            </a:r>
          </a:p>
          <a:p>
            <a:pPr lvl="0"/>
            <a:r>
              <a:rPr lang="ru-RU" b="1" i="1" dirty="0" smtClean="0">
                <a:latin typeface="Batang" pitchFamily="18" charset="-127"/>
                <a:ea typeface="Batang" pitchFamily="18" charset="-127"/>
              </a:rPr>
              <a:t>Проектная деятельность</a:t>
            </a:r>
          </a:p>
          <a:p>
            <a:pPr lvl="0"/>
            <a:r>
              <a:rPr lang="ru-RU" b="1" i="1" dirty="0" smtClean="0">
                <a:latin typeface="Batang" pitchFamily="18" charset="-127"/>
                <a:ea typeface="Batang" pitchFamily="18" charset="-127"/>
              </a:rPr>
              <a:t>Информационно-коммуникационные технологии</a:t>
            </a:r>
          </a:p>
          <a:p>
            <a:pPr lvl="0"/>
            <a:r>
              <a:rPr lang="ru-RU" b="1" i="1" dirty="0" err="1" smtClean="0">
                <a:latin typeface="Batang" pitchFamily="18" charset="-127"/>
                <a:ea typeface="Batang" pitchFamily="18" charset="-127"/>
              </a:rPr>
              <a:t>Здоровьесберегающие</a:t>
            </a:r>
            <a:r>
              <a:rPr lang="ru-RU" b="1" i="1" dirty="0" smtClean="0">
                <a:latin typeface="Batang" pitchFamily="18" charset="-127"/>
                <a:ea typeface="Batang" pitchFamily="18" charset="-127"/>
              </a:rPr>
              <a:t> технологии</a:t>
            </a:r>
          </a:p>
          <a:p>
            <a:pPr lvl="0"/>
            <a:r>
              <a:rPr lang="ru-RU" b="1" i="1" dirty="0" smtClean="0">
                <a:latin typeface="Batang" pitchFamily="18" charset="-127"/>
                <a:ea typeface="Batang" pitchFamily="18" charset="-127"/>
              </a:rPr>
              <a:t>Игровые технологии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1124744"/>
            <a:ext cx="6172200" cy="3096344"/>
          </a:xfrm>
          <a:scene3d>
            <a:camera prst="orthographicFront">
              <a:rot lat="0" lon="1200000" rev="0"/>
            </a:camera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anchorCtr="1">
            <a:normAutofit/>
          </a:bodyPr>
          <a:lstStyle/>
          <a:p>
            <a:r>
              <a:rPr lang="ru-RU" sz="6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isha" pitchFamily="34" charset="-79"/>
              </a:rPr>
              <a:t>И</a:t>
            </a:r>
            <a:r>
              <a:rPr lang="ru-RU" sz="60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isha" pitchFamily="34" charset="-79"/>
              </a:rPr>
              <a:t>г</a:t>
            </a:r>
            <a:r>
              <a:rPr lang="ru-RU" sz="6000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isha" pitchFamily="34" charset="-79"/>
              </a:rPr>
              <a:t>р</a:t>
            </a:r>
            <a:r>
              <a:rPr lang="ru-RU" sz="60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isha" pitchFamily="34" charset="-79"/>
              </a:rPr>
              <a:t>о</a:t>
            </a:r>
            <a:r>
              <a:rPr lang="ru-RU" sz="6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isha" pitchFamily="34" charset="-79"/>
              </a:rPr>
              <a:t>в</a:t>
            </a:r>
            <a:r>
              <a:rPr lang="ru-RU" sz="60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isha" pitchFamily="34" charset="-79"/>
              </a:rPr>
              <a:t>а</a:t>
            </a:r>
            <a:r>
              <a:rPr lang="ru-RU" sz="6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isha" pitchFamily="34" charset="-79"/>
              </a:rPr>
              <a:t>я</a:t>
            </a:r>
            <a:r>
              <a:rPr lang="ru-RU" sz="6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isha" pitchFamily="34" charset="-79"/>
              </a:rPr>
              <a:t> </a:t>
            </a:r>
            <a:r>
              <a:rPr lang="ru-RU" sz="60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isha" pitchFamily="34" charset="-79"/>
              </a:rPr>
              <a:t>т</a:t>
            </a:r>
            <a:r>
              <a:rPr lang="ru-RU" sz="6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isha" pitchFamily="34" charset="-79"/>
              </a:rPr>
              <a:t>е</a:t>
            </a:r>
            <a:r>
              <a:rPr lang="ru-RU" sz="6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isha" pitchFamily="34" charset="-79"/>
              </a:rPr>
              <a:t>х</a:t>
            </a:r>
            <a:r>
              <a:rPr lang="ru-RU" sz="60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isha" pitchFamily="34" charset="-79"/>
              </a:rPr>
              <a:t>н</a:t>
            </a:r>
            <a:r>
              <a:rPr lang="ru-RU" sz="60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isha" pitchFamily="34" charset="-79"/>
              </a:rPr>
              <a:t>о</a:t>
            </a:r>
            <a:r>
              <a:rPr lang="ru-RU" sz="6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isha" pitchFamily="34" charset="-79"/>
              </a:rPr>
              <a:t>л</a:t>
            </a:r>
            <a:r>
              <a:rPr lang="ru-RU" sz="6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isha" pitchFamily="34" charset="-79"/>
              </a:rPr>
              <a:t>о</a:t>
            </a:r>
            <a:r>
              <a:rPr lang="ru-RU" sz="60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isha" pitchFamily="34" charset="-79"/>
              </a:rPr>
              <a:t>г</a:t>
            </a:r>
            <a:r>
              <a:rPr lang="ru-RU" sz="60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isha" pitchFamily="34" charset="-79"/>
              </a:rPr>
              <a:t>и</a:t>
            </a:r>
            <a:r>
              <a:rPr lang="ru-RU" sz="6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isha" pitchFamily="34" charset="-79"/>
              </a:rPr>
              <a:t>я</a:t>
            </a:r>
            <a:endParaRPr lang="ru-RU" sz="6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Gisha" pitchFamily="34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ru-RU" sz="2000" i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</a:rPr>
              <a:t>ПРИМЕНЯЕМАЯ ПРИ РАБОТЕ С ДЕТЬМИ 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Цели: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пк\Desktop\цель.jpg"/>
          <p:cNvPicPr>
            <a:picLocks noChangeAspect="1" noChangeArrowheads="1"/>
          </p:cNvPicPr>
          <p:nvPr/>
        </p:nvPicPr>
        <p:blipFill>
          <a:blip r:embed="rId2" cstate="print"/>
          <a:srcRect t="25200" b="14321"/>
          <a:stretch>
            <a:fillRect/>
          </a:stretch>
        </p:blipFill>
        <p:spPr bwMode="auto">
          <a:xfrm>
            <a:off x="539552" y="1484784"/>
            <a:ext cx="7620001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Задачи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сделать процесс обучения занимательным, создать у детей бодрое рабочее настроение, облегчить преодоление трудностей в усвоении учебного материала.</a:t>
            </a:r>
          </a:p>
          <a:p>
            <a:r>
              <a:rPr lang="ru-RU" dirty="0" smtClean="0"/>
              <a:t>развить возможности для формирования личности обучающихся, с учетом психофизических возможностей,  путем   осуществления   специальных  игровых программ, имеющих  как  </a:t>
            </a:r>
            <a:r>
              <a:rPr lang="ru-RU" dirty="0" err="1" smtClean="0"/>
              <a:t>общеразвивающий</a:t>
            </a:r>
            <a:r>
              <a:rPr lang="ru-RU" dirty="0" smtClean="0"/>
              <a:t> так и  специализированный   характер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возникновения игровых технологий</a:t>
            </a:r>
            <a:endParaRPr lang="ru-RU" b="1" i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пк\Desktop\ф.jpg"/>
          <p:cNvPicPr>
            <a:picLocks noChangeAspect="1" noChangeArrowheads="1"/>
          </p:cNvPicPr>
          <p:nvPr/>
        </p:nvPicPr>
        <p:blipFill>
          <a:blip r:embed="rId2" cstate="print"/>
          <a:srcRect t="25971" b="8021"/>
          <a:stretch>
            <a:fillRect/>
          </a:stretch>
        </p:blipFill>
        <p:spPr bwMode="auto">
          <a:xfrm>
            <a:off x="467544" y="1628800"/>
            <a:ext cx="7488832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3"/>
                </a:solidFill>
                <a:latin typeface="BatangChe" pitchFamily="49" charset="-127"/>
                <a:ea typeface="BatangChe" pitchFamily="49" charset="-127"/>
                <a:cs typeface="Mongolian Baiti" pitchFamily="66" charset="0"/>
              </a:rPr>
              <a:t>Игровая деятельность выполняет такие функции</a:t>
            </a:r>
            <a:endParaRPr lang="ru-RU" sz="3200" b="1" i="1" dirty="0">
              <a:solidFill>
                <a:schemeClr val="accent3"/>
              </a:solidFill>
              <a:latin typeface="BatangChe" pitchFamily="49" charset="-127"/>
              <a:ea typeface="BatangChe" pitchFamily="49" charset="-127"/>
              <a:cs typeface="Mongolian Baiti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-   </a:t>
            </a:r>
            <a:r>
              <a:rPr lang="ru-RU" i="1" dirty="0" smtClean="0"/>
              <a:t>развлекательную </a:t>
            </a:r>
            <a:r>
              <a:rPr lang="ru-RU" dirty="0" smtClean="0"/>
              <a:t>(это основная функция игры - развлечь, доставить удовольствие, воодушевить, пробудить интерес);</a:t>
            </a:r>
          </a:p>
          <a:p>
            <a:r>
              <a:rPr lang="ru-RU" dirty="0" smtClean="0"/>
              <a:t>-   </a:t>
            </a:r>
            <a:r>
              <a:rPr lang="ru-RU" i="1" dirty="0" smtClean="0"/>
              <a:t>коммуникативную: </a:t>
            </a:r>
            <a:r>
              <a:rPr lang="ru-RU" dirty="0" smtClean="0"/>
              <a:t>освоение диалектики общения;</a:t>
            </a:r>
          </a:p>
          <a:p>
            <a:r>
              <a:rPr lang="ru-RU" dirty="0" smtClean="0"/>
              <a:t>-   </a:t>
            </a:r>
            <a:r>
              <a:rPr lang="ru-RU" i="1" dirty="0" smtClean="0"/>
              <a:t>самореализации </a:t>
            </a:r>
            <a:r>
              <a:rPr lang="ru-RU" dirty="0" smtClean="0"/>
              <a:t>в игре как полигоне человеческой практики;</a:t>
            </a:r>
          </a:p>
          <a:p>
            <a:r>
              <a:rPr lang="ru-RU" dirty="0" smtClean="0"/>
              <a:t>-   </a:t>
            </a:r>
            <a:r>
              <a:rPr lang="ru-RU" i="1" dirty="0" err="1" smtClean="0"/>
              <a:t>игротерапевтическую</a:t>
            </a:r>
            <a:r>
              <a:rPr lang="ru-RU" i="1" dirty="0" smtClean="0"/>
              <a:t>: </a:t>
            </a:r>
            <a:r>
              <a:rPr lang="ru-RU" dirty="0" smtClean="0"/>
              <a:t>преодоление различных трудностей, возникающих в других видах жизнедеятельности;</a:t>
            </a:r>
          </a:p>
          <a:p>
            <a:r>
              <a:rPr lang="ru-RU" dirty="0" smtClean="0"/>
              <a:t>-   </a:t>
            </a:r>
            <a:r>
              <a:rPr lang="ru-RU" i="1" dirty="0" smtClean="0"/>
              <a:t>диагностическую: </a:t>
            </a:r>
            <a:r>
              <a:rPr lang="ru-RU" dirty="0" smtClean="0"/>
              <a:t>выявление отклонений от нормативного поведения, самопознание в процессе игры;</a:t>
            </a:r>
          </a:p>
          <a:p>
            <a:r>
              <a:rPr lang="ru-RU" dirty="0" smtClean="0"/>
              <a:t>-   функцию </a:t>
            </a:r>
            <a:r>
              <a:rPr lang="ru-RU" i="1" dirty="0" smtClean="0"/>
              <a:t>коррекции: </a:t>
            </a:r>
            <a:r>
              <a:rPr lang="ru-RU" dirty="0" smtClean="0"/>
              <a:t>внесение позитивных изменений в структуру личностных показателей;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cs typeface="Mongolian Baiti" pitchFamily="66" charset="0"/>
              </a:rPr>
              <a:t>Классификация игровых технологий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  <a:cs typeface="Mongolian Baiti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пк\Desktop\кл.jpg"/>
          <p:cNvPicPr>
            <a:picLocks noChangeAspect="1" noChangeArrowheads="1"/>
          </p:cNvPicPr>
          <p:nvPr/>
        </p:nvPicPr>
        <p:blipFill>
          <a:blip r:embed="rId2" cstate="print"/>
          <a:srcRect t="21420"/>
          <a:stretch>
            <a:fillRect/>
          </a:stretch>
        </p:blipFill>
        <p:spPr bwMode="auto">
          <a:xfrm>
            <a:off x="467544" y="692696"/>
            <a:ext cx="7620001" cy="5859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cs typeface="Mongolian Baiti" pitchFamily="66" charset="0"/>
              </a:rPr>
              <a:t>Виды игровых технологий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  <a:cs typeface="Mongolian Baiti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пк\Desktop\вид.jpg"/>
          <p:cNvPicPr>
            <a:picLocks noChangeAspect="1" noChangeArrowheads="1"/>
          </p:cNvPicPr>
          <p:nvPr/>
        </p:nvPicPr>
        <p:blipFill>
          <a:blip r:embed="rId2" cstate="print"/>
          <a:srcRect t="25200" b="13061"/>
          <a:stretch>
            <a:fillRect/>
          </a:stretch>
        </p:blipFill>
        <p:spPr bwMode="auto">
          <a:xfrm>
            <a:off x="395536" y="1556792"/>
            <a:ext cx="7620000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286</TotalTime>
  <Words>177</Words>
  <Application>Microsoft Office PowerPoint</Application>
  <PresentationFormat>Экран (4:3)</PresentationFormat>
  <Paragraphs>57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Batang</vt:lpstr>
      <vt:lpstr>BatangChe</vt:lpstr>
      <vt:lpstr>Century Schoolbook</vt:lpstr>
      <vt:lpstr>Gisha</vt:lpstr>
      <vt:lpstr>Mongolian Baiti</vt:lpstr>
      <vt:lpstr>Times New Roman</vt:lpstr>
      <vt:lpstr>Wingdings</vt:lpstr>
      <vt:lpstr>Wingdings 2</vt:lpstr>
      <vt:lpstr>Эркер</vt:lpstr>
      <vt:lpstr>МОУ «Бийкинская СОШ»</vt:lpstr>
      <vt:lpstr>ТЕХНОЛОГИИ, ПРИМЕНЯЕМЫЕ ПРИ РАБОТЕ С ДЕТЬМИ С ОВЗ</vt:lpstr>
      <vt:lpstr>Игровая технология</vt:lpstr>
      <vt:lpstr>Цели:</vt:lpstr>
      <vt:lpstr>Задачи</vt:lpstr>
      <vt:lpstr>История возникновения игровых технологий</vt:lpstr>
      <vt:lpstr>Игровая деятельность выполняет такие функции</vt:lpstr>
      <vt:lpstr>Классификация игровых технологий</vt:lpstr>
      <vt:lpstr>Виды игровых технологий</vt:lpstr>
      <vt:lpstr>игры  применяемые на уроках</vt:lpstr>
      <vt:lpstr>  Игра “Убежали гласные” Словарные слова записаны на доске. Пропущены гласные в слабой позиции. Ученики ставят ударение, возвращают гласные на место, подчёркивают “опасные”  </vt:lpstr>
      <vt:lpstr>Больше, меньше или равно</vt:lpstr>
      <vt:lpstr>Коллекция игр, постоянно совершенствуется благодаря обратной связи с родителями и специалистами, работающими с детьми с ОВЗ</vt:lpstr>
      <vt:lpstr>познавательные, воспитательные, развивающие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Игровые технологии</dc:title>
  <dc:creator>User</dc:creator>
  <cp:lastModifiedBy>Админ</cp:lastModifiedBy>
  <cp:revision>46</cp:revision>
  <dcterms:created xsi:type="dcterms:W3CDTF">2021-04-22T16:48:44Z</dcterms:created>
  <dcterms:modified xsi:type="dcterms:W3CDTF">2022-08-15T19:05:45Z</dcterms:modified>
</cp:coreProperties>
</file>